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6" d="100"/>
          <a:sy n="76" d="100"/>
        </p:scale>
        <p:origin x="-1206"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D235DCDF-1CD2-4ECF-BB48-C99C12F8E907}" type="datetimeFigureOut">
              <a:rPr lang="he-IL" smtClean="0"/>
              <a:t>כ"ד/אדר א/תשע"ד</a:t>
            </a:fld>
            <a:endParaRPr lang="he-IL"/>
          </a:p>
        </p:txBody>
      </p:sp>
      <p:sp>
        <p:nvSpPr>
          <p:cNvPr id="4" name="מציין מיקום של תמונת שקופית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EF5E5E3-8A1B-4E19-814D-DCEA3368FE54}" type="slidenum">
              <a:rPr lang="he-IL" smtClean="0"/>
              <a:t>‹#›</a:t>
            </a:fld>
            <a:endParaRPr lang="he-IL"/>
          </a:p>
        </p:txBody>
      </p:sp>
    </p:spTree>
    <p:extLst>
      <p:ext uri="{BB962C8B-B14F-4D97-AF65-F5344CB8AC3E}">
        <p14:creationId xmlns:p14="http://schemas.microsoft.com/office/powerpoint/2010/main" val="335736575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EEF5E5E3-8A1B-4E19-814D-DCEA3368FE54}" type="slidenum">
              <a:rPr lang="he-IL" smtClean="0"/>
              <a:t>2</a:t>
            </a:fld>
            <a:endParaRPr lang="he-IL"/>
          </a:p>
        </p:txBody>
      </p:sp>
    </p:spTree>
    <p:extLst>
      <p:ext uri="{BB962C8B-B14F-4D97-AF65-F5344CB8AC3E}">
        <p14:creationId xmlns:p14="http://schemas.microsoft.com/office/powerpoint/2010/main" val="27704671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EEF5E5E3-8A1B-4E19-814D-DCEA3368FE54}" type="slidenum">
              <a:rPr lang="he-IL" smtClean="0"/>
              <a:t>5</a:t>
            </a:fld>
            <a:endParaRPr lang="he-IL"/>
          </a:p>
        </p:txBody>
      </p:sp>
    </p:spTree>
    <p:extLst>
      <p:ext uri="{BB962C8B-B14F-4D97-AF65-F5344CB8AC3E}">
        <p14:creationId xmlns:p14="http://schemas.microsoft.com/office/powerpoint/2010/main" val="6423440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0C649C17-FD2A-4DC4-BE61-EF11C9F91AF2}" type="datetimeFigureOut">
              <a:rPr lang="he-IL" smtClean="0"/>
              <a:t>כ"ד/אדר א/תשע"ד</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7879ABA7-0301-495A-9CEB-7FF2E8FDD710}" type="slidenum">
              <a:rPr lang="he-IL" smtClean="0"/>
              <a:t>‹#›</a:t>
            </a:fld>
            <a:endParaRPr lang="he-IL"/>
          </a:p>
        </p:txBody>
      </p:sp>
    </p:spTree>
    <p:extLst>
      <p:ext uri="{BB962C8B-B14F-4D97-AF65-F5344CB8AC3E}">
        <p14:creationId xmlns:p14="http://schemas.microsoft.com/office/powerpoint/2010/main" val="18896325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0C649C17-FD2A-4DC4-BE61-EF11C9F91AF2}" type="datetimeFigureOut">
              <a:rPr lang="he-IL" smtClean="0"/>
              <a:t>כ"ד/אדר א/תשע"ד</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7879ABA7-0301-495A-9CEB-7FF2E8FDD710}" type="slidenum">
              <a:rPr lang="he-IL" smtClean="0"/>
              <a:t>‹#›</a:t>
            </a:fld>
            <a:endParaRPr lang="he-IL"/>
          </a:p>
        </p:txBody>
      </p:sp>
    </p:spTree>
    <p:extLst>
      <p:ext uri="{BB962C8B-B14F-4D97-AF65-F5344CB8AC3E}">
        <p14:creationId xmlns:p14="http://schemas.microsoft.com/office/powerpoint/2010/main" val="1599390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0C649C17-FD2A-4DC4-BE61-EF11C9F91AF2}" type="datetimeFigureOut">
              <a:rPr lang="he-IL" smtClean="0"/>
              <a:t>כ"ד/אדר א/תשע"ד</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7879ABA7-0301-495A-9CEB-7FF2E8FDD710}" type="slidenum">
              <a:rPr lang="he-IL" smtClean="0"/>
              <a:t>‹#›</a:t>
            </a:fld>
            <a:endParaRPr lang="he-IL"/>
          </a:p>
        </p:txBody>
      </p:sp>
    </p:spTree>
    <p:extLst>
      <p:ext uri="{BB962C8B-B14F-4D97-AF65-F5344CB8AC3E}">
        <p14:creationId xmlns:p14="http://schemas.microsoft.com/office/powerpoint/2010/main" val="2533316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0C649C17-FD2A-4DC4-BE61-EF11C9F91AF2}" type="datetimeFigureOut">
              <a:rPr lang="he-IL" smtClean="0"/>
              <a:t>כ"ד/אדר א/תשע"ד</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7879ABA7-0301-495A-9CEB-7FF2E8FDD710}" type="slidenum">
              <a:rPr lang="he-IL" smtClean="0"/>
              <a:t>‹#›</a:t>
            </a:fld>
            <a:endParaRPr lang="he-IL"/>
          </a:p>
        </p:txBody>
      </p:sp>
    </p:spTree>
    <p:extLst>
      <p:ext uri="{BB962C8B-B14F-4D97-AF65-F5344CB8AC3E}">
        <p14:creationId xmlns:p14="http://schemas.microsoft.com/office/powerpoint/2010/main" val="4079114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0C649C17-FD2A-4DC4-BE61-EF11C9F91AF2}" type="datetimeFigureOut">
              <a:rPr lang="he-IL" smtClean="0"/>
              <a:t>כ"ד/אדר א/תשע"ד</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7879ABA7-0301-495A-9CEB-7FF2E8FDD710}" type="slidenum">
              <a:rPr lang="he-IL" smtClean="0"/>
              <a:t>‹#›</a:t>
            </a:fld>
            <a:endParaRPr lang="he-IL"/>
          </a:p>
        </p:txBody>
      </p:sp>
    </p:spTree>
    <p:extLst>
      <p:ext uri="{BB962C8B-B14F-4D97-AF65-F5344CB8AC3E}">
        <p14:creationId xmlns:p14="http://schemas.microsoft.com/office/powerpoint/2010/main" val="3269277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0C649C17-FD2A-4DC4-BE61-EF11C9F91AF2}" type="datetimeFigureOut">
              <a:rPr lang="he-IL" smtClean="0"/>
              <a:t>כ"ד/אדר א/תשע"ד</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7879ABA7-0301-495A-9CEB-7FF2E8FDD710}" type="slidenum">
              <a:rPr lang="he-IL" smtClean="0"/>
              <a:t>‹#›</a:t>
            </a:fld>
            <a:endParaRPr lang="he-IL"/>
          </a:p>
        </p:txBody>
      </p:sp>
    </p:spTree>
    <p:extLst>
      <p:ext uri="{BB962C8B-B14F-4D97-AF65-F5344CB8AC3E}">
        <p14:creationId xmlns:p14="http://schemas.microsoft.com/office/powerpoint/2010/main" val="2922195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0C649C17-FD2A-4DC4-BE61-EF11C9F91AF2}" type="datetimeFigureOut">
              <a:rPr lang="he-IL" smtClean="0"/>
              <a:t>כ"ד/אדר א/תשע"ד</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7879ABA7-0301-495A-9CEB-7FF2E8FDD710}" type="slidenum">
              <a:rPr lang="he-IL" smtClean="0"/>
              <a:t>‹#›</a:t>
            </a:fld>
            <a:endParaRPr lang="he-IL"/>
          </a:p>
        </p:txBody>
      </p:sp>
    </p:spTree>
    <p:extLst>
      <p:ext uri="{BB962C8B-B14F-4D97-AF65-F5344CB8AC3E}">
        <p14:creationId xmlns:p14="http://schemas.microsoft.com/office/powerpoint/2010/main" val="3710798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0C649C17-FD2A-4DC4-BE61-EF11C9F91AF2}" type="datetimeFigureOut">
              <a:rPr lang="he-IL" smtClean="0"/>
              <a:t>כ"ד/אדר א/תשע"ד</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7879ABA7-0301-495A-9CEB-7FF2E8FDD710}" type="slidenum">
              <a:rPr lang="he-IL" smtClean="0"/>
              <a:t>‹#›</a:t>
            </a:fld>
            <a:endParaRPr lang="he-IL"/>
          </a:p>
        </p:txBody>
      </p:sp>
    </p:spTree>
    <p:extLst>
      <p:ext uri="{BB962C8B-B14F-4D97-AF65-F5344CB8AC3E}">
        <p14:creationId xmlns:p14="http://schemas.microsoft.com/office/powerpoint/2010/main" val="1306499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0C649C17-FD2A-4DC4-BE61-EF11C9F91AF2}" type="datetimeFigureOut">
              <a:rPr lang="he-IL" smtClean="0"/>
              <a:t>כ"ד/אדר א/תשע"ד</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7879ABA7-0301-495A-9CEB-7FF2E8FDD710}" type="slidenum">
              <a:rPr lang="he-IL" smtClean="0"/>
              <a:t>‹#›</a:t>
            </a:fld>
            <a:endParaRPr lang="he-IL"/>
          </a:p>
        </p:txBody>
      </p:sp>
    </p:spTree>
    <p:extLst>
      <p:ext uri="{BB962C8B-B14F-4D97-AF65-F5344CB8AC3E}">
        <p14:creationId xmlns:p14="http://schemas.microsoft.com/office/powerpoint/2010/main" val="4243795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0C649C17-FD2A-4DC4-BE61-EF11C9F91AF2}" type="datetimeFigureOut">
              <a:rPr lang="he-IL" smtClean="0"/>
              <a:t>כ"ד/אדר א/תשע"ד</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7879ABA7-0301-495A-9CEB-7FF2E8FDD710}" type="slidenum">
              <a:rPr lang="he-IL" smtClean="0"/>
              <a:t>‹#›</a:t>
            </a:fld>
            <a:endParaRPr lang="he-IL"/>
          </a:p>
        </p:txBody>
      </p:sp>
    </p:spTree>
    <p:extLst>
      <p:ext uri="{BB962C8B-B14F-4D97-AF65-F5344CB8AC3E}">
        <p14:creationId xmlns:p14="http://schemas.microsoft.com/office/powerpoint/2010/main" val="3711187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0C649C17-FD2A-4DC4-BE61-EF11C9F91AF2}" type="datetimeFigureOut">
              <a:rPr lang="he-IL" smtClean="0"/>
              <a:t>כ"ד/אדר א/תשע"ד</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7879ABA7-0301-495A-9CEB-7FF2E8FDD710}" type="slidenum">
              <a:rPr lang="he-IL" smtClean="0"/>
              <a:t>‹#›</a:t>
            </a:fld>
            <a:endParaRPr lang="he-IL"/>
          </a:p>
        </p:txBody>
      </p:sp>
    </p:spTree>
    <p:extLst>
      <p:ext uri="{BB962C8B-B14F-4D97-AF65-F5344CB8AC3E}">
        <p14:creationId xmlns:p14="http://schemas.microsoft.com/office/powerpoint/2010/main" val="3352410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C649C17-FD2A-4DC4-BE61-EF11C9F91AF2}" type="datetimeFigureOut">
              <a:rPr lang="he-IL" smtClean="0"/>
              <a:t>כ"ד/אדר א/תשע"ד</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879ABA7-0301-495A-9CEB-7FF2E8FDD710}" type="slidenum">
              <a:rPr lang="he-IL" smtClean="0"/>
              <a:t>‹#›</a:t>
            </a:fld>
            <a:endParaRPr lang="he-IL"/>
          </a:p>
        </p:txBody>
      </p:sp>
    </p:spTree>
    <p:extLst>
      <p:ext uri="{BB962C8B-B14F-4D97-AF65-F5344CB8AC3E}">
        <p14:creationId xmlns:p14="http://schemas.microsoft.com/office/powerpoint/2010/main" val="31608072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1628801"/>
            <a:ext cx="7772400" cy="1971650"/>
          </a:xfrm>
        </p:spPr>
        <p:txBody>
          <a:bodyPr>
            <a:normAutofit/>
          </a:bodyPr>
          <a:lstStyle/>
          <a:p>
            <a:r>
              <a:rPr lang="he-IL" sz="6000" b="1" u="sng" dirty="0" smtClean="0">
                <a:solidFill>
                  <a:srgbClr val="92D050"/>
                </a:solidFill>
              </a:rPr>
              <a:t>מצוות</a:t>
            </a:r>
            <a:r>
              <a:rPr lang="he-IL" sz="6000" b="1" u="sng" dirty="0" smtClean="0">
                <a:solidFill>
                  <a:srgbClr val="FF0000"/>
                </a:solidFill>
              </a:rPr>
              <a:t> תפילין</a:t>
            </a:r>
            <a:endParaRPr lang="he-IL" sz="6000" b="1" u="sng" dirty="0">
              <a:solidFill>
                <a:srgbClr val="FF0000"/>
              </a:solidFill>
            </a:endParaRPr>
          </a:p>
        </p:txBody>
      </p:sp>
      <p:sp>
        <p:nvSpPr>
          <p:cNvPr id="3" name="כותרת משנה 2"/>
          <p:cNvSpPr>
            <a:spLocks noGrp="1"/>
          </p:cNvSpPr>
          <p:nvPr>
            <p:ph type="subTitle" idx="1"/>
          </p:nvPr>
        </p:nvSpPr>
        <p:spPr/>
        <p:txBody>
          <a:bodyPr>
            <a:normAutofit/>
          </a:bodyPr>
          <a:lstStyle/>
          <a:p>
            <a:pPr algn="r"/>
            <a:endParaRPr lang="he-IL" sz="2000" dirty="0" smtClean="0"/>
          </a:p>
          <a:p>
            <a:pPr algn="r"/>
            <a:endParaRPr lang="he-IL" sz="2000" dirty="0"/>
          </a:p>
          <a:p>
            <a:pPr algn="r"/>
            <a:endParaRPr lang="he-IL" sz="2000" dirty="0" smtClean="0"/>
          </a:p>
          <a:p>
            <a:pPr algn="r"/>
            <a:r>
              <a:rPr lang="he-IL" sz="2000" dirty="0" smtClean="0">
                <a:solidFill>
                  <a:srgbClr val="0070C0"/>
                </a:solidFill>
              </a:rPr>
              <a:t>מאת: </a:t>
            </a:r>
            <a:r>
              <a:rPr lang="he-IL" sz="2000" dirty="0" smtClean="0">
                <a:solidFill>
                  <a:srgbClr val="00B050"/>
                </a:solidFill>
              </a:rPr>
              <a:t>חיים </a:t>
            </a:r>
            <a:r>
              <a:rPr lang="he-IL" sz="2000" dirty="0" err="1" smtClean="0">
                <a:solidFill>
                  <a:srgbClr val="00B050"/>
                </a:solidFill>
              </a:rPr>
              <a:t>בונדר</a:t>
            </a:r>
            <a:endParaRPr lang="he-IL" sz="2000" dirty="0">
              <a:solidFill>
                <a:srgbClr val="00B050"/>
              </a:solidFill>
            </a:endParaRPr>
          </a:p>
        </p:txBody>
      </p:sp>
    </p:spTree>
    <p:extLst>
      <p:ext uri="{BB962C8B-B14F-4D97-AF65-F5344CB8AC3E}">
        <p14:creationId xmlns:p14="http://schemas.microsoft.com/office/powerpoint/2010/main" val="688135714"/>
      </p:ext>
    </p:extLst>
  </p:cSld>
  <p:clrMapOvr>
    <a:masterClrMapping/>
  </p:clrMapOvr>
  <mc:AlternateContent xmlns:mc="http://schemas.openxmlformats.org/markup-compatibility/2006" xmlns:p14="http://schemas.microsoft.com/office/powerpoint/2010/main">
    <mc:Choice Requires="p14">
      <p:transition spd="slow" p14:dur="3000">
        <p:wheel spokes="1"/>
      </p:transition>
    </mc:Choice>
    <mc:Fallback xmlns="">
      <p:transition spd="slow">
        <p:wheel spokes="1"/>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3000" fill="hold"/>
                                        <p:tgtEl>
                                          <p:spTgt spid="2"/>
                                        </p:tgtEl>
                                        <p:attrNameLst>
                                          <p:attrName>ppt_x</p:attrName>
                                        </p:attrNameLst>
                                      </p:cBhvr>
                                      <p:tavLst>
                                        <p:tav tm="0">
                                          <p:val>
                                            <p:strVal val="#ppt_x"/>
                                          </p:val>
                                        </p:tav>
                                        <p:tav tm="100000">
                                          <p:val>
                                            <p:strVal val="#ppt_x"/>
                                          </p:val>
                                        </p:tav>
                                      </p:tavLst>
                                    </p:anim>
                                    <p:anim calcmode="lin" valueType="num">
                                      <p:cBhvr additive="base">
                                        <p:cTn id="8" dur="3000" fill="hold"/>
                                        <p:tgtEl>
                                          <p:spTgt spid="2"/>
                                        </p:tgtEl>
                                        <p:attrNameLst>
                                          <p:attrName>ppt_y</p:attrName>
                                        </p:attrNameLst>
                                      </p:cBhvr>
                                      <p:tavLst>
                                        <p:tav tm="0">
                                          <p:val>
                                            <p:strVal val="1+#ppt_h/2"/>
                                          </p:val>
                                        </p:tav>
                                        <p:tav tm="100000">
                                          <p:val>
                                            <p:strVal val="#ppt_y"/>
                                          </p:val>
                                        </p:tav>
                                      </p:tavLst>
                                    </p:anim>
                                  </p:childTnLst>
                                </p:cTn>
                              </p:par>
                              <p:par>
                                <p:cTn id="9" presetID="16" presetClass="entr" presetSubtype="21"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Effect transition="in" filter="barn(inVertical)">
                                      <p:cBhvr>
                                        <p:cTn id="11" dur="4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solidFill>
                  <a:srgbClr val="FFC000"/>
                </a:solidFill>
              </a:rPr>
              <a:t>מהי המצווה?</a:t>
            </a:r>
            <a:endParaRPr lang="he-IL" dirty="0">
              <a:solidFill>
                <a:srgbClr val="FFC000"/>
              </a:solidFill>
            </a:endParaRPr>
          </a:p>
        </p:txBody>
      </p:sp>
      <p:sp>
        <p:nvSpPr>
          <p:cNvPr id="3" name="מציין מיקום תוכן 2"/>
          <p:cNvSpPr>
            <a:spLocks noGrp="1"/>
          </p:cNvSpPr>
          <p:nvPr>
            <p:ph idx="1"/>
          </p:nvPr>
        </p:nvSpPr>
        <p:spPr/>
        <p:txBody>
          <a:bodyPr>
            <a:normAutofit lnSpcReduction="10000"/>
          </a:bodyPr>
          <a:lstStyle/>
          <a:p>
            <a:pPr marL="0" indent="0">
              <a:buNone/>
            </a:pPr>
            <a:r>
              <a:rPr lang="he-IL" sz="2800" b="1" dirty="0" smtClean="0">
                <a:solidFill>
                  <a:srgbClr val="FF0000"/>
                </a:solidFill>
              </a:rPr>
              <a:t>מקור המצווה:  </a:t>
            </a:r>
            <a:r>
              <a:rPr lang="he-IL" sz="2400" dirty="0" smtClean="0">
                <a:solidFill>
                  <a:srgbClr val="0070C0"/>
                </a:solidFill>
              </a:rPr>
              <a:t>וּקְשַׁרְתָּם לְאוֹת עַל יָדֶךָ. וְהָיוּ </a:t>
            </a:r>
            <a:r>
              <a:rPr lang="he-IL" sz="2400" dirty="0" err="1" smtClean="0">
                <a:solidFill>
                  <a:srgbClr val="0070C0"/>
                </a:solidFill>
              </a:rPr>
              <a:t>לְטֹטָפֹת</a:t>
            </a:r>
            <a:r>
              <a:rPr lang="he-IL" sz="2400" dirty="0" smtClean="0">
                <a:solidFill>
                  <a:srgbClr val="0070C0"/>
                </a:solidFill>
              </a:rPr>
              <a:t> בֵּין עֵינֶיךָ. וּכְתַבְתָּם עַל </a:t>
            </a:r>
            <a:r>
              <a:rPr lang="he-IL" sz="2400" dirty="0" err="1" smtClean="0">
                <a:solidFill>
                  <a:srgbClr val="0070C0"/>
                </a:solidFill>
              </a:rPr>
              <a:t>מְזֻזוֹת</a:t>
            </a:r>
            <a:r>
              <a:rPr lang="he-IL" sz="2400" dirty="0" smtClean="0">
                <a:solidFill>
                  <a:srgbClr val="0070C0"/>
                </a:solidFill>
              </a:rPr>
              <a:t> בֵּיתֶךָ וּבִשְׁעָרֶיךָ.</a:t>
            </a:r>
          </a:p>
          <a:p>
            <a:pPr marL="0" indent="0">
              <a:buNone/>
            </a:pPr>
            <a:r>
              <a:rPr lang="he-IL" sz="1800" dirty="0" smtClean="0">
                <a:solidFill>
                  <a:srgbClr val="00B050"/>
                </a:solidFill>
              </a:rPr>
              <a:t>יש מחלוקת בין הצדוקים</a:t>
            </a:r>
            <a:r>
              <a:rPr lang="he-IL" sz="1400" dirty="0" smtClean="0">
                <a:solidFill>
                  <a:srgbClr val="00B050"/>
                </a:solidFill>
              </a:rPr>
              <a:t> </a:t>
            </a:r>
            <a:r>
              <a:rPr lang="he-IL" sz="1400" dirty="0" smtClean="0">
                <a:solidFill>
                  <a:srgbClr val="FF0000"/>
                </a:solidFill>
              </a:rPr>
              <a:t>(מאמינים רק בתורה שבכתב) </a:t>
            </a:r>
            <a:r>
              <a:rPr lang="he-IL" sz="1800" dirty="0" smtClean="0">
                <a:solidFill>
                  <a:srgbClr val="00B050"/>
                </a:solidFill>
              </a:rPr>
              <a:t>לבין חכמנו מה זה תפילין.</a:t>
            </a:r>
          </a:p>
          <a:p>
            <a:pPr marL="0" indent="0">
              <a:buNone/>
            </a:pPr>
            <a:r>
              <a:rPr lang="he-IL" sz="1800" b="1" dirty="0" smtClean="0">
                <a:solidFill>
                  <a:srgbClr val="7030A0"/>
                </a:solidFill>
              </a:rPr>
              <a:t>התפילין שלנו זה: </a:t>
            </a:r>
            <a:r>
              <a:rPr lang="he-IL" sz="1800" dirty="0" smtClean="0">
                <a:solidFill>
                  <a:srgbClr val="92D050"/>
                </a:solidFill>
              </a:rPr>
              <a:t>היא קופסה עשויה עור בהמה טהורה. על ה'בית' להיות צבוע בצבע שחור, ולהיות מרובע לגמרי באופן מדויק</a:t>
            </a:r>
            <a:r>
              <a:rPr lang="he-IL" sz="1800" dirty="0">
                <a:solidFill>
                  <a:srgbClr val="92D050"/>
                </a:solidFill>
              </a:rPr>
              <a:t> </a:t>
            </a:r>
            <a:r>
              <a:rPr lang="he-IL" sz="1800" dirty="0" smtClean="0">
                <a:solidFill>
                  <a:srgbClr val="92D050"/>
                </a:solidFill>
              </a:rPr>
              <a:t>וזה הלכה למשה מסיני.</a:t>
            </a:r>
          </a:p>
          <a:p>
            <a:pPr marL="0" indent="0">
              <a:buNone/>
            </a:pPr>
            <a:r>
              <a:rPr lang="he-IL" sz="1800" dirty="0" smtClean="0"/>
              <a:t>בסדר הפרשיות בתוך הבתים יש מחלוקת אבל להלכה </a:t>
            </a:r>
            <a:r>
              <a:rPr lang="he-IL" sz="1800" dirty="0" err="1" smtClean="0"/>
              <a:t>ניפסק</a:t>
            </a:r>
            <a:r>
              <a:rPr lang="he-IL" sz="1800" dirty="0" smtClean="0"/>
              <a:t> כרש"י, וכך אין יותר מדי מחלוקות בנושא (</a:t>
            </a:r>
            <a:r>
              <a:rPr lang="he-IL" sz="1800" dirty="0" smtClean="0">
                <a:solidFill>
                  <a:srgbClr val="7030A0"/>
                </a:solidFill>
              </a:rPr>
              <a:t>לא כמו: </a:t>
            </a:r>
            <a:r>
              <a:rPr lang="he-IL" sz="1800" dirty="0" smtClean="0"/>
              <a:t>סוף זמן תפילה, בשר חלק </a:t>
            </a:r>
            <a:r>
              <a:rPr lang="he-IL" sz="1800" dirty="0" err="1" smtClean="0"/>
              <a:t>וכו</a:t>
            </a:r>
            <a:r>
              <a:rPr lang="he-IL" sz="1800" dirty="0" smtClean="0"/>
              <a:t>'...)</a:t>
            </a:r>
            <a:r>
              <a:rPr lang="he-IL" sz="1800" baseline="30000" dirty="0" smtClean="0"/>
              <a:t>[1] </a:t>
            </a:r>
          </a:p>
          <a:p>
            <a:pPr marL="0" indent="0">
              <a:buNone/>
            </a:pPr>
            <a:r>
              <a:rPr lang="he-IL" sz="2800" b="1" dirty="0" smtClean="0">
                <a:solidFill>
                  <a:srgbClr val="FF0000"/>
                </a:solidFill>
              </a:rPr>
              <a:t>טעם המצווה: </a:t>
            </a:r>
            <a:r>
              <a:rPr lang="he-IL" sz="1800" b="1" dirty="0" smtClean="0">
                <a:solidFill>
                  <a:srgbClr val="0070C0"/>
                </a:solidFill>
              </a:rPr>
              <a:t>ספר החינוך: </a:t>
            </a:r>
            <a:r>
              <a:rPr lang="he-IL" sz="1900" dirty="0" smtClean="0">
                <a:solidFill>
                  <a:srgbClr val="0070C0"/>
                </a:solidFill>
              </a:rPr>
              <a:t>ורצה המקום ברוך הוא לזכותנו אנחנו עם הקדש, </a:t>
            </a:r>
            <a:r>
              <a:rPr lang="he-IL" sz="1900" dirty="0" err="1" smtClean="0">
                <a:solidFill>
                  <a:srgbClr val="0070C0"/>
                </a:solidFill>
              </a:rPr>
              <a:t>וצונו</a:t>
            </a:r>
            <a:r>
              <a:rPr lang="he-IL" sz="1900" dirty="0" smtClean="0">
                <a:solidFill>
                  <a:srgbClr val="0070C0"/>
                </a:solidFill>
              </a:rPr>
              <a:t> להעמיד שומרים </a:t>
            </a:r>
            <a:r>
              <a:rPr lang="he-IL" sz="1900" dirty="0" err="1" smtClean="0">
                <a:solidFill>
                  <a:srgbClr val="0070C0"/>
                </a:solidFill>
              </a:rPr>
              <a:t>גבורים</a:t>
            </a:r>
            <a:r>
              <a:rPr lang="he-IL" sz="1900" dirty="0" smtClean="0">
                <a:solidFill>
                  <a:srgbClr val="0070C0"/>
                </a:solidFill>
              </a:rPr>
              <a:t> סביב לה, והם </a:t>
            </a:r>
            <a:r>
              <a:rPr lang="he-IL" sz="1900" dirty="0" err="1" smtClean="0">
                <a:solidFill>
                  <a:srgbClr val="0070C0"/>
                </a:solidFill>
              </a:rPr>
              <a:t>שנצטוינו</a:t>
            </a:r>
            <a:r>
              <a:rPr lang="he-IL" sz="1900" dirty="0" smtClean="0">
                <a:solidFill>
                  <a:srgbClr val="0070C0"/>
                </a:solidFill>
              </a:rPr>
              <a:t> לבל נפסיק מדברי תורה מפינו יומם ולילה, ושנתן ארבע ציציות בארבע כנפות כסותנו, ומזוזה בפתחנו, והתפילין בידנו ובראשנו, והכל להזכירנו למען נחדל מעושק ידינו ולא נתור אחרי עינינו ואחרי יצר מחשבות לבנו</a:t>
            </a:r>
            <a:r>
              <a:rPr lang="he-IL" sz="1800" dirty="0" smtClean="0">
                <a:solidFill>
                  <a:srgbClr val="0070C0"/>
                </a:solidFill>
              </a:rPr>
              <a:t>,</a:t>
            </a:r>
            <a:r>
              <a:rPr lang="he-IL" sz="1400" dirty="0" smtClean="0"/>
              <a:t>(זבחים </a:t>
            </a:r>
            <a:r>
              <a:rPr lang="he-IL" sz="1400" dirty="0" err="1" smtClean="0"/>
              <a:t>יט</a:t>
            </a:r>
            <a:r>
              <a:rPr lang="he-IL" sz="1400" dirty="0" smtClean="0"/>
              <a:t>, א)</a:t>
            </a:r>
            <a:r>
              <a:rPr lang="he-IL" sz="1900" i="0" dirty="0" err="1" smtClean="0">
                <a:solidFill>
                  <a:srgbClr val="0070C0"/>
                </a:solidFill>
                <a:effectLst/>
                <a:latin typeface="David"/>
              </a:rPr>
              <a:t>שהכהנים</a:t>
            </a:r>
            <a:r>
              <a:rPr lang="he-IL" sz="1900" i="0" dirty="0" smtClean="0">
                <a:solidFill>
                  <a:srgbClr val="0070C0"/>
                </a:solidFill>
                <a:effectLst/>
                <a:latin typeface="David"/>
              </a:rPr>
              <a:t>  </a:t>
            </a:r>
            <a:r>
              <a:rPr lang="he-IL" sz="1900" b="0" i="0" dirty="0" err="1" smtClean="0">
                <a:solidFill>
                  <a:srgbClr val="0070C0"/>
                </a:solidFill>
                <a:effectLst/>
                <a:latin typeface="David"/>
              </a:rPr>
              <a:t>והלוים</a:t>
            </a:r>
            <a:r>
              <a:rPr lang="he-IL" sz="1900" b="0" i="0" dirty="0" smtClean="0">
                <a:solidFill>
                  <a:srgbClr val="0070C0"/>
                </a:solidFill>
                <a:effectLst/>
                <a:latin typeface="David"/>
              </a:rPr>
              <a:t> בשעת עבודה </a:t>
            </a:r>
            <a:r>
              <a:rPr lang="he-IL" sz="1900" b="0" i="0" dirty="0" err="1" smtClean="0">
                <a:solidFill>
                  <a:srgbClr val="0070C0"/>
                </a:solidFill>
                <a:effectLst/>
                <a:latin typeface="David"/>
              </a:rPr>
              <a:t>פטורין</a:t>
            </a:r>
            <a:r>
              <a:rPr lang="he-IL" sz="1900" b="0" i="0" dirty="0" smtClean="0">
                <a:solidFill>
                  <a:srgbClr val="0070C0"/>
                </a:solidFill>
                <a:effectLst/>
                <a:latin typeface="David"/>
              </a:rPr>
              <a:t> מהן. </a:t>
            </a:r>
            <a:endParaRPr lang="he-IL" sz="1900" dirty="0">
              <a:solidFill>
                <a:srgbClr val="0070C0"/>
              </a:solidFill>
              <a:latin typeface="David"/>
            </a:endParaRPr>
          </a:p>
          <a:p>
            <a:pPr marL="0" indent="0">
              <a:buNone/>
            </a:pPr>
            <a:endParaRPr lang="he-IL" sz="1200" dirty="0" smtClean="0"/>
          </a:p>
          <a:p>
            <a:pPr marL="0" indent="0">
              <a:buNone/>
            </a:pPr>
            <a:r>
              <a:rPr lang="he-IL" sz="1200" b="1" dirty="0" smtClean="0">
                <a:solidFill>
                  <a:srgbClr val="0070C0"/>
                </a:solidFill>
              </a:rPr>
              <a:t>[1] </a:t>
            </a:r>
            <a:r>
              <a:rPr lang="he-IL" sz="1200" dirty="0" smtClean="0"/>
              <a:t>נכון שיש כאלה שמניחים גם תפילין של רבנים אחרים כמו של (רבנו תם, </a:t>
            </a:r>
            <a:r>
              <a:rPr lang="he-IL" sz="1200" dirty="0" err="1" smtClean="0"/>
              <a:t>שימושא</a:t>
            </a:r>
            <a:r>
              <a:rPr lang="he-IL" sz="1200" dirty="0" smtClean="0"/>
              <a:t> רבה ועוד) אבל זה </a:t>
            </a:r>
            <a:r>
              <a:rPr lang="he-IL" sz="1200" dirty="0" smtClean="0">
                <a:solidFill>
                  <a:srgbClr val="FF0000"/>
                </a:solidFill>
              </a:rPr>
              <a:t>בנוסף</a:t>
            </a:r>
            <a:r>
              <a:rPr lang="he-IL" sz="1200" dirty="0" smtClean="0"/>
              <a:t>.</a:t>
            </a:r>
            <a:endParaRPr lang="he-IL" sz="1900" dirty="0" smtClean="0">
              <a:solidFill>
                <a:srgbClr val="000000"/>
              </a:solidFill>
              <a:latin typeface="David"/>
            </a:endParaRPr>
          </a:p>
        </p:txBody>
      </p:sp>
    </p:spTree>
    <p:extLst>
      <p:ext uri="{BB962C8B-B14F-4D97-AF65-F5344CB8AC3E}">
        <p14:creationId xmlns:p14="http://schemas.microsoft.com/office/powerpoint/2010/main" val="124219605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500"/>
                            </p:stCondLst>
                            <p:childTnLst>
                              <p:par>
                                <p:cTn id="5" presetID="3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500" fill="hold"/>
                                        <p:tgtEl>
                                          <p:spTgt spid="2"/>
                                        </p:tgtEl>
                                        <p:attrNameLst>
                                          <p:attrName>ppt_w</p:attrName>
                                        </p:attrNameLst>
                                      </p:cBhvr>
                                      <p:tavLst>
                                        <p:tav tm="0">
                                          <p:val>
                                            <p:fltVal val="0"/>
                                          </p:val>
                                        </p:tav>
                                        <p:tav tm="100000">
                                          <p:val>
                                            <p:strVal val="#ppt_w"/>
                                          </p:val>
                                        </p:tav>
                                      </p:tavLst>
                                    </p:anim>
                                    <p:anim calcmode="lin" valueType="num">
                                      <p:cBhvr>
                                        <p:cTn id="8" dur="2500" fill="hold"/>
                                        <p:tgtEl>
                                          <p:spTgt spid="2"/>
                                        </p:tgtEl>
                                        <p:attrNameLst>
                                          <p:attrName>ppt_h</p:attrName>
                                        </p:attrNameLst>
                                      </p:cBhvr>
                                      <p:tavLst>
                                        <p:tav tm="0">
                                          <p:val>
                                            <p:fltVal val="0"/>
                                          </p:val>
                                        </p:tav>
                                        <p:tav tm="100000">
                                          <p:val>
                                            <p:strVal val="#ppt_h"/>
                                          </p:val>
                                        </p:tav>
                                      </p:tavLst>
                                    </p:anim>
                                    <p:anim calcmode="lin" valueType="num">
                                      <p:cBhvr>
                                        <p:cTn id="9" dur="2500" fill="hold"/>
                                        <p:tgtEl>
                                          <p:spTgt spid="2"/>
                                        </p:tgtEl>
                                        <p:attrNameLst>
                                          <p:attrName>style.rotation</p:attrName>
                                        </p:attrNameLst>
                                      </p:cBhvr>
                                      <p:tavLst>
                                        <p:tav tm="0">
                                          <p:val>
                                            <p:fltVal val="90"/>
                                          </p:val>
                                        </p:tav>
                                        <p:tav tm="100000">
                                          <p:val>
                                            <p:fltVal val="0"/>
                                          </p:val>
                                        </p:tav>
                                      </p:tavLst>
                                    </p:anim>
                                    <p:animEffect transition="in" filter="fade">
                                      <p:cBhvr>
                                        <p:cTn id="10" dur="2500"/>
                                        <p:tgtEl>
                                          <p:spTgt spid="2"/>
                                        </p:tgtEl>
                                      </p:cBhvr>
                                    </p:animEffect>
                                  </p:childTnLst>
                                </p:cTn>
                              </p:par>
                            </p:childTnLst>
                          </p:cTn>
                        </p:par>
                        <p:par>
                          <p:cTn id="11" fill="hold">
                            <p:stCondLst>
                              <p:cond delay="3000"/>
                            </p:stCondLst>
                            <p:childTnLst>
                              <p:par>
                                <p:cTn id="12" presetID="21" presetClass="entr" presetSubtype="1" fill="hold" nodeType="afterEffect">
                                  <p:stCondLst>
                                    <p:cond delay="100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heel(1)">
                                      <p:cBhvr>
                                        <p:cTn id="14" dur="2500"/>
                                        <p:tgtEl>
                                          <p:spTgt spid="3">
                                            <p:txEl>
                                              <p:pRg st="0" end="0"/>
                                            </p:txEl>
                                          </p:spTgt>
                                        </p:tgtEl>
                                      </p:cBhvr>
                                    </p:animEffect>
                                  </p:childTnLst>
                                </p:cTn>
                              </p:par>
                            </p:childTnLst>
                          </p:cTn>
                        </p:par>
                        <p:par>
                          <p:cTn id="15" fill="hold">
                            <p:stCondLst>
                              <p:cond delay="6500"/>
                            </p:stCondLst>
                            <p:childTnLst>
                              <p:par>
                                <p:cTn id="16" presetID="42" presetClass="entr" presetSubtype="0" fill="hold" nodeType="afterEffect">
                                  <p:stCondLst>
                                    <p:cond delay="100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3000"/>
                                        <p:tgtEl>
                                          <p:spTgt spid="3">
                                            <p:txEl>
                                              <p:pRg st="1" end="1"/>
                                            </p:txEl>
                                          </p:spTgt>
                                        </p:tgtEl>
                                      </p:cBhvr>
                                    </p:animEffect>
                                    <p:anim calcmode="lin" valueType="num">
                                      <p:cBhvr>
                                        <p:cTn id="19" dur="3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3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1" fill="hold">
                            <p:stCondLst>
                              <p:cond delay="10500"/>
                            </p:stCondLst>
                            <p:childTnLst>
                              <p:par>
                                <p:cTn id="22" presetID="2" presetClass="entr" presetSubtype="4" fill="hold" nodeType="afterEffect">
                                  <p:stCondLst>
                                    <p:cond delay="100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3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3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6" fill="hold">
                            <p:stCondLst>
                              <p:cond delay="14500"/>
                            </p:stCondLst>
                            <p:childTnLst>
                              <p:par>
                                <p:cTn id="27" presetID="2" presetClass="entr" presetSubtype="4" fill="hold" nodeType="afterEffect">
                                  <p:stCondLst>
                                    <p:cond delay="100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3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3000" fill="hold"/>
                                        <p:tgtEl>
                                          <p:spTgt spid="3">
                                            <p:txEl>
                                              <p:pRg st="3" end="3"/>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100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3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3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35" fill="hold">
                            <p:stCondLst>
                              <p:cond delay="18500"/>
                            </p:stCondLst>
                            <p:childTnLst>
                              <p:par>
                                <p:cTn id="36" presetID="42" presetClass="entr" presetSubtype="0" fill="hold" nodeType="afterEffect">
                                  <p:stCondLst>
                                    <p:cond delay="100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fade">
                                      <p:cBhvr>
                                        <p:cTn id="38" dur="3000"/>
                                        <p:tgtEl>
                                          <p:spTgt spid="3">
                                            <p:txEl>
                                              <p:pRg st="4" end="4"/>
                                            </p:txEl>
                                          </p:spTgt>
                                        </p:tgtEl>
                                      </p:cBhvr>
                                    </p:animEffect>
                                    <p:anim calcmode="lin" valueType="num">
                                      <p:cBhvr>
                                        <p:cTn id="39" dur="3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0" dur="3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u="sng" dirty="0" smtClean="0">
                <a:solidFill>
                  <a:srgbClr val="0070C0"/>
                </a:solidFill>
              </a:rPr>
              <a:t>שבח המצווה</a:t>
            </a:r>
            <a:endParaRPr lang="he-IL" u="sng" dirty="0">
              <a:solidFill>
                <a:srgbClr val="0070C0"/>
              </a:solidFill>
            </a:endParaRPr>
          </a:p>
        </p:txBody>
      </p:sp>
      <p:sp>
        <p:nvSpPr>
          <p:cNvPr id="3" name="מציין מיקום תוכן 2"/>
          <p:cNvSpPr>
            <a:spLocks noGrp="1"/>
          </p:cNvSpPr>
          <p:nvPr>
            <p:ph idx="1"/>
          </p:nvPr>
        </p:nvSpPr>
        <p:spPr/>
        <p:txBody>
          <a:bodyPr/>
          <a:lstStyle/>
          <a:p>
            <a:pPr marL="0" lvl="0" indent="0">
              <a:buNone/>
              <a:defRPr/>
            </a:pPr>
            <a:r>
              <a:rPr lang="he-IL" sz="2000" b="1" dirty="0" smtClean="0">
                <a:solidFill>
                  <a:srgbClr val="FFC000"/>
                </a:solidFill>
              </a:rPr>
              <a:t>הילקוט </a:t>
            </a:r>
            <a:r>
              <a:rPr lang="he-IL" sz="2000" b="1" dirty="0">
                <a:solidFill>
                  <a:srgbClr val="FFC000"/>
                </a:solidFill>
              </a:rPr>
              <a:t>יוסף: </a:t>
            </a:r>
            <a:r>
              <a:rPr lang="he-IL" sz="2000" dirty="0" smtClean="0">
                <a:solidFill>
                  <a:srgbClr val="00B050"/>
                </a:solidFill>
              </a:rPr>
              <a:t>אמרו ישראל לפני </a:t>
            </a:r>
            <a:r>
              <a:rPr lang="he-IL" sz="2000" dirty="0" err="1" smtClean="0">
                <a:solidFill>
                  <a:srgbClr val="00B050"/>
                </a:solidFill>
              </a:rPr>
              <a:t>הקב''ה</a:t>
            </a:r>
            <a:r>
              <a:rPr lang="he-IL" sz="2000" dirty="0" smtClean="0">
                <a:solidFill>
                  <a:srgbClr val="00B050"/>
                </a:solidFill>
              </a:rPr>
              <a:t>, רצוננו לקיים את כל התורה כולה, אבל אין אנו יכולים, אמר להם </a:t>
            </a:r>
            <a:r>
              <a:rPr lang="he-IL" sz="2000" dirty="0" err="1" smtClean="0">
                <a:solidFill>
                  <a:srgbClr val="00B050"/>
                </a:solidFill>
              </a:rPr>
              <a:t>הקב''ה</a:t>
            </a:r>
            <a:r>
              <a:rPr lang="he-IL" sz="2000" dirty="0" smtClean="0">
                <a:solidFill>
                  <a:srgbClr val="00B050"/>
                </a:solidFill>
              </a:rPr>
              <a:t>: תניחו תפילין ואני מעלה עליכם כאילו קיימתם כל התורה כולה, </a:t>
            </a:r>
            <a:r>
              <a:rPr lang="he-IL" sz="2000" dirty="0" err="1" smtClean="0">
                <a:solidFill>
                  <a:srgbClr val="00B050"/>
                </a:solidFill>
              </a:rPr>
              <a:t>דכתיב</a:t>
            </a:r>
            <a:r>
              <a:rPr lang="he-IL" sz="2000" dirty="0" smtClean="0">
                <a:solidFill>
                  <a:srgbClr val="00B050"/>
                </a:solidFill>
              </a:rPr>
              <a:t> למען תהיה תורת ה' בפיך...</a:t>
            </a:r>
          </a:p>
          <a:p>
            <a:pPr marL="0" lvl="0" indent="0">
              <a:buNone/>
              <a:defRPr/>
            </a:pPr>
            <a:endParaRPr lang="he-IL" sz="1200" dirty="0"/>
          </a:p>
          <a:p>
            <a:pPr marL="0" indent="0">
              <a:buNone/>
            </a:pPr>
            <a:r>
              <a:rPr lang="he-IL" sz="1800" dirty="0" smtClean="0">
                <a:solidFill>
                  <a:srgbClr val="00B0F0"/>
                </a:solidFill>
              </a:rPr>
              <a:t>ומוסיף</a:t>
            </a:r>
            <a:r>
              <a:rPr lang="he-IL" sz="1800" dirty="0" smtClean="0"/>
              <a:t> </a:t>
            </a:r>
            <a:r>
              <a:rPr lang="he-IL" sz="2000" b="1" dirty="0" smtClean="0">
                <a:solidFill>
                  <a:srgbClr val="FFC000"/>
                </a:solidFill>
              </a:rPr>
              <a:t>הפניני הלכה: </a:t>
            </a:r>
            <a:r>
              <a:rPr lang="he-IL" sz="2000" dirty="0">
                <a:solidFill>
                  <a:srgbClr val="7030A0"/>
                </a:solidFill>
                <a:latin typeface="Arial"/>
              </a:rPr>
              <a:t>גם מצוות התפילין מבטאת את החירות של ישראל, שכן התפילין הן אות לקשר המוחלט שלנו אל הקב"ה. ועל ידי הקשר המוחלט לקב"ה אנו נעשים בני חורין, משוחררים מכל עול אחר שבעולם. ועל כן התפילין הן כמו כתר לישראל. ולכן עניינה של ארץ ישראל מוזכר פעמים רבות בתפילין. בפרשת 'קדש': "וְהָיָה כִי יְבִיאֲךָ ה' אֶל אֶרֶץ הַכְּנַעֲנִי </a:t>
            </a:r>
            <a:r>
              <a:rPr lang="he-IL" sz="2000" dirty="0" err="1">
                <a:solidFill>
                  <a:srgbClr val="7030A0"/>
                </a:solidFill>
                <a:latin typeface="Arial"/>
              </a:rPr>
              <a:t>וְהַחִתִּי</a:t>
            </a:r>
            <a:r>
              <a:rPr lang="he-IL" sz="2000" dirty="0">
                <a:solidFill>
                  <a:srgbClr val="7030A0"/>
                </a:solidFill>
                <a:latin typeface="Arial"/>
              </a:rPr>
              <a:t> </a:t>
            </a:r>
            <a:r>
              <a:rPr lang="he-IL" sz="2000" dirty="0" err="1">
                <a:solidFill>
                  <a:srgbClr val="7030A0"/>
                </a:solidFill>
                <a:latin typeface="Arial"/>
              </a:rPr>
              <a:t>וְהָאֱמֹרִי</a:t>
            </a:r>
            <a:r>
              <a:rPr lang="he-IL" sz="2000" dirty="0">
                <a:solidFill>
                  <a:srgbClr val="7030A0"/>
                </a:solidFill>
                <a:latin typeface="Arial"/>
              </a:rPr>
              <a:t> </a:t>
            </a:r>
            <a:r>
              <a:rPr lang="he-IL" sz="2000" dirty="0" err="1">
                <a:solidFill>
                  <a:srgbClr val="7030A0"/>
                </a:solidFill>
                <a:latin typeface="Arial"/>
              </a:rPr>
              <a:t>וְהַחִוִּי</a:t>
            </a:r>
            <a:r>
              <a:rPr lang="he-IL" sz="2000" dirty="0">
                <a:solidFill>
                  <a:srgbClr val="7030A0"/>
                </a:solidFill>
                <a:latin typeface="Arial"/>
              </a:rPr>
              <a:t> וְהַיְבוּסִי אֲשֶׁר נִשְׁבַּע </a:t>
            </a:r>
            <a:r>
              <a:rPr lang="he-IL" sz="2000" dirty="0" err="1">
                <a:solidFill>
                  <a:srgbClr val="7030A0"/>
                </a:solidFill>
                <a:latin typeface="Arial"/>
              </a:rPr>
              <a:t>לַאֲבֹתֶיך</a:t>
            </a:r>
            <a:r>
              <a:rPr lang="he-IL" sz="2000" dirty="0">
                <a:solidFill>
                  <a:srgbClr val="7030A0"/>
                </a:solidFill>
                <a:latin typeface="Arial"/>
              </a:rPr>
              <a:t>ָ לָתֶת לָךְ אֶרֶץ זָבַת חָלָב וּדְבָשׁ…" (שמות </a:t>
            </a:r>
            <a:r>
              <a:rPr lang="he-IL" sz="2000" dirty="0" err="1">
                <a:solidFill>
                  <a:srgbClr val="7030A0"/>
                </a:solidFill>
                <a:latin typeface="Arial"/>
              </a:rPr>
              <a:t>יג</a:t>
            </a:r>
            <a:r>
              <a:rPr lang="he-IL" sz="2000" dirty="0">
                <a:solidFill>
                  <a:srgbClr val="7030A0"/>
                </a:solidFill>
                <a:latin typeface="Arial"/>
              </a:rPr>
              <a:t>, ה). </a:t>
            </a:r>
            <a:endParaRPr lang="he-IL" sz="2000" dirty="0">
              <a:solidFill>
                <a:srgbClr val="7030A0"/>
              </a:solidFill>
            </a:endParaRPr>
          </a:p>
        </p:txBody>
      </p:sp>
    </p:spTree>
    <p:extLst>
      <p:ext uri="{BB962C8B-B14F-4D97-AF65-F5344CB8AC3E}">
        <p14:creationId xmlns:p14="http://schemas.microsoft.com/office/powerpoint/2010/main" val="21207450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3000"/>
                                        <p:tgtEl>
                                          <p:spTgt spid="2"/>
                                        </p:tgtEl>
                                      </p:cBhvr>
                                    </p:animEffect>
                                  </p:childTnLst>
                                </p:cTn>
                              </p:par>
                            </p:childTnLst>
                          </p:cTn>
                        </p:par>
                        <p:par>
                          <p:cTn id="8" fill="hold">
                            <p:stCondLst>
                              <p:cond delay="3000"/>
                            </p:stCondLst>
                            <p:childTnLst>
                              <p:par>
                                <p:cTn id="9" presetID="45"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000"/>
                                        <p:tgtEl>
                                          <p:spTgt spid="3">
                                            <p:txEl>
                                              <p:pRg st="0" end="0"/>
                                            </p:txEl>
                                          </p:spTgt>
                                        </p:tgtEl>
                                      </p:cBhvr>
                                    </p:animEffect>
                                    <p:anim calcmode="lin" valueType="num">
                                      <p:cBhvr>
                                        <p:cTn id="12"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3"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par>
                          <p:cTn id="14" fill="hold">
                            <p:stCondLst>
                              <p:cond delay="5000"/>
                            </p:stCondLst>
                            <p:childTnLst>
                              <p:par>
                                <p:cTn id="15" presetID="26" presetClass="entr" presetSubtype="0"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80">
                                          <p:stCondLst>
                                            <p:cond delay="0"/>
                                          </p:stCondLst>
                                        </p:cTn>
                                        <p:tgtEl>
                                          <p:spTgt spid="3">
                                            <p:txEl>
                                              <p:pRg st="2" end="2"/>
                                            </p:txEl>
                                          </p:spTgt>
                                        </p:tgtEl>
                                      </p:cBhvr>
                                    </p:animEffect>
                                    <p:anim calcmode="lin" valueType="num">
                                      <p:cBhvr>
                                        <p:cTn id="18"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23" dur="26">
                                          <p:stCondLst>
                                            <p:cond delay="650"/>
                                          </p:stCondLst>
                                        </p:cTn>
                                        <p:tgtEl>
                                          <p:spTgt spid="3">
                                            <p:txEl>
                                              <p:pRg st="2" end="2"/>
                                            </p:txEl>
                                          </p:spTgt>
                                        </p:tgtEl>
                                      </p:cBhvr>
                                      <p:to x="100000" y="60000"/>
                                    </p:animScale>
                                    <p:animScale>
                                      <p:cBhvr>
                                        <p:cTn id="24" dur="166" decel="50000">
                                          <p:stCondLst>
                                            <p:cond delay="676"/>
                                          </p:stCondLst>
                                        </p:cTn>
                                        <p:tgtEl>
                                          <p:spTgt spid="3">
                                            <p:txEl>
                                              <p:pRg st="2" end="2"/>
                                            </p:txEl>
                                          </p:spTgt>
                                        </p:tgtEl>
                                      </p:cBhvr>
                                      <p:to x="100000" y="100000"/>
                                    </p:animScale>
                                    <p:animScale>
                                      <p:cBhvr>
                                        <p:cTn id="25" dur="26">
                                          <p:stCondLst>
                                            <p:cond delay="1312"/>
                                          </p:stCondLst>
                                        </p:cTn>
                                        <p:tgtEl>
                                          <p:spTgt spid="3">
                                            <p:txEl>
                                              <p:pRg st="2" end="2"/>
                                            </p:txEl>
                                          </p:spTgt>
                                        </p:tgtEl>
                                      </p:cBhvr>
                                      <p:to x="100000" y="80000"/>
                                    </p:animScale>
                                    <p:animScale>
                                      <p:cBhvr>
                                        <p:cTn id="26" dur="166" decel="50000">
                                          <p:stCondLst>
                                            <p:cond delay="1338"/>
                                          </p:stCondLst>
                                        </p:cTn>
                                        <p:tgtEl>
                                          <p:spTgt spid="3">
                                            <p:txEl>
                                              <p:pRg st="2" end="2"/>
                                            </p:txEl>
                                          </p:spTgt>
                                        </p:tgtEl>
                                      </p:cBhvr>
                                      <p:to x="100000" y="100000"/>
                                    </p:animScale>
                                    <p:animScale>
                                      <p:cBhvr>
                                        <p:cTn id="27" dur="26">
                                          <p:stCondLst>
                                            <p:cond delay="1642"/>
                                          </p:stCondLst>
                                        </p:cTn>
                                        <p:tgtEl>
                                          <p:spTgt spid="3">
                                            <p:txEl>
                                              <p:pRg st="2" end="2"/>
                                            </p:txEl>
                                          </p:spTgt>
                                        </p:tgtEl>
                                      </p:cBhvr>
                                      <p:to x="100000" y="90000"/>
                                    </p:animScale>
                                    <p:animScale>
                                      <p:cBhvr>
                                        <p:cTn id="28" dur="166" decel="50000">
                                          <p:stCondLst>
                                            <p:cond delay="1668"/>
                                          </p:stCondLst>
                                        </p:cTn>
                                        <p:tgtEl>
                                          <p:spTgt spid="3">
                                            <p:txEl>
                                              <p:pRg st="2" end="2"/>
                                            </p:txEl>
                                          </p:spTgt>
                                        </p:tgtEl>
                                      </p:cBhvr>
                                      <p:to x="100000" y="100000"/>
                                    </p:animScale>
                                    <p:animScale>
                                      <p:cBhvr>
                                        <p:cTn id="29" dur="26">
                                          <p:stCondLst>
                                            <p:cond delay="1808"/>
                                          </p:stCondLst>
                                        </p:cTn>
                                        <p:tgtEl>
                                          <p:spTgt spid="3">
                                            <p:txEl>
                                              <p:pRg st="2" end="2"/>
                                            </p:txEl>
                                          </p:spTgt>
                                        </p:tgtEl>
                                      </p:cBhvr>
                                      <p:to x="100000" y="95000"/>
                                    </p:animScale>
                                    <p:animScale>
                                      <p:cBhvr>
                                        <p:cTn id="30"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solidFill>
                  <a:srgbClr val="C00000"/>
                </a:solidFill>
              </a:rPr>
              <a:t>סיפורים</a:t>
            </a:r>
            <a:endParaRPr lang="he-IL" dirty="0">
              <a:solidFill>
                <a:srgbClr val="C00000"/>
              </a:solidFill>
            </a:endParaRPr>
          </a:p>
        </p:txBody>
      </p:sp>
      <p:sp>
        <p:nvSpPr>
          <p:cNvPr id="3" name="מציין מיקום תוכן 2"/>
          <p:cNvSpPr>
            <a:spLocks noGrp="1"/>
          </p:cNvSpPr>
          <p:nvPr>
            <p:ph idx="1"/>
          </p:nvPr>
        </p:nvSpPr>
        <p:spPr>
          <a:xfrm>
            <a:off x="457200" y="1600200"/>
            <a:ext cx="8229600" cy="4781128"/>
          </a:xfrm>
        </p:spPr>
        <p:txBody>
          <a:bodyPr>
            <a:normAutofit fontScale="85000" lnSpcReduction="20000"/>
          </a:bodyPr>
          <a:lstStyle/>
          <a:p>
            <a:r>
              <a:rPr lang="he-IL" sz="2000" dirty="0" smtClean="0">
                <a:solidFill>
                  <a:schemeClr val="tx2"/>
                </a:solidFill>
                <a:latin typeface="Arial"/>
              </a:rPr>
              <a:t>ישיש </a:t>
            </a:r>
            <a:r>
              <a:rPr lang="he-IL" sz="2000" dirty="0">
                <a:solidFill>
                  <a:schemeClr val="tx2"/>
                </a:solidFill>
                <a:latin typeface="Arial"/>
              </a:rPr>
              <a:t>אחד מחסידי </a:t>
            </a:r>
            <a:r>
              <a:rPr lang="he-IL" sz="2000" dirty="0" err="1">
                <a:solidFill>
                  <a:schemeClr val="tx2"/>
                </a:solidFill>
                <a:latin typeface="Arial"/>
              </a:rPr>
              <a:t>פשיסחה</a:t>
            </a:r>
            <a:r>
              <a:rPr lang="he-IL" sz="2000" dirty="0">
                <a:solidFill>
                  <a:schemeClr val="tx2"/>
                </a:solidFill>
                <a:latin typeface="Arial"/>
              </a:rPr>
              <a:t> התפאר בתפילין שלו, בהן התפלל מנעוריו. </a:t>
            </a:r>
            <a:r>
              <a:rPr lang="he-IL" sz="2000" dirty="0" err="1" smtClean="0">
                <a:solidFill>
                  <a:schemeClr val="tx2"/>
                </a:solidFill>
                <a:latin typeface="Arial"/>
              </a:rPr>
              <a:t>משובחין</a:t>
            </a:r>
            <a:r>
              <a:rPr lang="he-IL" sz="2000" dirty="0" smtClean="0">
                <a:solidFill>
                  <a:schemeClr val="tx2"/>
                </a:solidFill>
                <a:latin typeface="Arial"/>
              </a:rPr>
              <a:t> </a:t>
            </a:r>
            <a:r>
              <a:rPr lang="he-IL" sz="2000" dirty="0">
                <a:solidFill>
                  <a:schemeClr val="tx2"/>
                </a:solidFill>
                <a:latin typeface="Arial"/>
              </a:rPr>
              <a:t>היו, מעשי ידי סופר מומחה. מדי שנה היה בודקן ומוצא אותן כשרות למהדרין. פעם אחת בערוב ימיו, בדקן הסופר ומצא בהן פסול מתחילתו, שהיו חסרין אות אחת. חששו מקורביו לגלות לו את הדבר. הבין אותו חסיד את המתרחש, קפץ ורקד בהתלהבות ובשמחה. פחד אפף את האנשים: שמא יצא מדעתו מרוב צער! משנרגע הישיש והבחינו שדעתו מיושבת עליו שאלוהו: -</a:t>
            </a:r>
            <a:r>
              <a:rPr lang="he-IL" sz="2000" b="1" dirty="0">
                <a:solidFill>
                  <a:schemeClr val="tx2"/>
                </a:solidFill>
                <a:latin typeface="Arial"/>
              </a:rPr>
              <a:t>לשמחה מה זו עושה?</a:t>
            </a:r>
            <a:r>
              <a:rPr lang="he-IL" sz="2000" dirty="0">
                <a:solidFill>
                  <a:schemeClr val="tx2"/>
                </a:solidFill>
                <a:latin typeface="Arial"/>
              </a:rPr>
              <a:t> השיב להם: </a:t>
            </a:r>
            <a:r>
              <a:rPr lang="he-IL" sz="2000" b="1" dirty="0" smtClean="0">
                <a:solidFill>
                  <a:srgbClr val="7030A0"/>
                </a:solidFill>
                <a:latin typeface="Arial"/>
              </a:rPr>
              <a:t>כשבעים </a:t>
            </a:r>
            <a:r>
              <a:rPr lang="he-IL" sz="2000" b="1" dirty="0">
                <a:solidFill>
                  <a:srgbClr val="7030A0"/>
                </a:solidFill>
                <a:latin typeface="Arial"/>
              </a:rPr>
              <a:t>שנה התפללתי בתפילין לא כשרות ועתיד הייתי להסתלק מהעולם מבלי להניח תפילין אפילו פעם אחת ועכשיו </a:t>
            </a:r>
            <a:r>
              <a:rPr lang="he-IL" sz="2000" b="1" dirty="0" err="1">
                <a:solidFill>
                  <a:srgbClr val="7030A0"/>
                </a:solidFill>
                <a:latin typeface="Arial"/>
              </a:rPr>
              <a:t>שנתרחש</a:t>
            </a:r>
            <a:r>
              <a:rPr lang="he-IL" sz="2000" b="1" dirty="0">
                <a:solidFill>
                  <a:srgbClr val="7030A0"/>
                </a:solidFill>
                <a:latin typeface="Arial"/>
              </a:rPr>
              <a:t> לי נס ועוד אזכה להניח תפילין כדין וכי לא אשמח</a:t>
            </a:r>
            <a:r>
              <a:rPr lang="he-IL" sz="2000" b="1" dirty="0" smtClean="0">
                <a:solidFill>
                  <a:srgbClr val="7030A0"/>
                </a:solidFill>
                <a:latin typeface="Arial"/>
              </a:rPr>
              <a:t>?...</a:t>
            </a:r>
          </a:p>
          <a:p>
            <a:pPr algn="just"/>
            <a:r>
              <a:rPr lang="he-IL" sz="2000" dirty="0" smtClean="0">
                <a:solidFill>
                  <a:srgbClr val="0070C0"/>
                </a:solidFill>
                <a:latin typeface="Arial"/>
              </a:rPr>
              <a:t>מעשה </a:t>
            </a:r>
            <a:r>
              <a:rPr lang="he-IL" sz="2000" dirty="0">
                <a:solidFill>
                  <a:srgbClr val="0070C0"/>
                </a:solidFill>
                <a:latin typeface="Arial"/>
              </a:rPr>
              <a:t>בגאון </a:t>
            </a:r>
            <a:r>
              <a:rPr lang="he-IL" sz="2000" dirty="0" err="1" smtClean="0">
                <a:solidFill>
                  <a:srgbClr val="0070C0"/>
                </a:solidFill>
                <a:latin typeface="Arial"/>
              </a:rPr>
              <a:t>מווילנא</a:t>
            </a:r>
            <a:r>
              <a:rPr lang="he-IL" sz="2000" dirty="0" smtClean="0">
                <a:solidFill>
                  <a:srgbClr val="0070C0"/>
                </a:solidFill>
                <a:latin typeface="Arial"/>
              </a:rPr>
              <a:t> </a:t>
            </a:r>
            <a:r>
              <a:rPr lang="he-IL" sz="2000" dirty="0">
                <a:solidFill>
                  <a:srgbClr val="0070C0"/>
                </a:solidFill>
                <a:latin typeface="Arial"/>
              </a:rPr>
              <a:t>שהיה יושב </a:t>
            </a:r>
            <a:r>
              <a:rPr lang="he-IL" sz="2000" dirty="0" err="1">
                <a:solidFill>
                  <a:srgbClr val="0070C0"/>
                </a:solidFill>
                <a:latin typeface="Arial"/>
              </a:rPr>
              <a:t>מעוטף</a:t>
            </a:r>
            <a:r>
              <a:rPr lang="he-IL" sz="2000" dirty="0">
                <a:solidFill>
                  <a:srgbClr val="0070C0"/>
                </a:solidFill>
                <a:latin typeface="Arial"/>
              </a:rPr>
              <a:t> בטלית ומוכתר בתפילין ועוסק בתורה. שמעו גנבים שיש זהב וכסף בדירתו של הגאון, נכנסו שם וביקשו מתלמידיו כסף וזהב. אמרו התלמידים אין לנו לא כסף ולא זהב, אבל הגנבים לא ידעו שיש כאן תורה ולא זהב וכסף. התלמידים התחילו לצעוק. יצא הגאון מדירתו ועטוף בטלית מוכתר בתפילין. כשהסתכלו הגנבים מיד ברחו. שאלו התלמידים את הגאון: גם אנחנו ללובשים טלית ותפילין למה לא מפחדים </a:t>
            </a:r>
            <a:r>
              <a:rPr lang="he-IL" sz="2000" dirty="0" err="1">
                <a:solidFill>
                  <a:srgbClr val="0070C0"/>
                </a:solidFill>
                <a:latin typeface="Arial"/>
              </a:rPr>
              <a:t>מאיתנו</a:t>
            </a:r>
            <a:r>
              <a:rPr lang="he-IL" sz="2000" dirty="0">
                <a:solidFill>
                  <a:srgbClr val="0070C0"/>
                </a:solidFill>
                <a:latin typeface="Arial"/>
              </a:rPr>
              <a:t>, אמר להם: כתוב "וראו כל עמי הארץ כי שם ה` נקרא עליך ויראו ממך" אלו תפילין שבראש, לא על הראש אלא שבראש, שלא </a:t>
            </a:r>
            <a:r>
              <a:rPr lang="he-IL" sz="2000" dirty="0" smtClean="0">
                <a:solidFill>
                  <a:srgbClr val="0070C0"/>
                </a:solidFill>
                <a:latin typeface="Arial"/>
              </a:rPr>
              <a:t>שיסיח </a:t>
            </a:r>
            <a:r>
              <a:rPr lang="he-IL" sz="2000" dirty="0">
                <a:solidFill>
                  <a:srgbClr val="0070C0"/>
                </a:solidFill>
                <a:latin typeface="Arial"/>
              </a:rPr>
              <a:t>דעתו כל זמן שמונחים על ראשו. (חמדת המוסר חלק א</a:t>
            </a:r>
            <a:r>
              <a:rPr lang="he-IL" sz="2000" dirty="0" smtClean="0">
                <a:solidFill>
                  <a:srgbClr val="0070C0"/>
                </a:solidFill>
                <a:latin typeface="Arial"/>
              </a:rPr>
              <a:t>`).</a:t>
            </a:r>
          </a:p>
          <a:p>
            <a:r>
              <a:rPr lang="he-IL" sz="2000" dirty="0" smtClean="0">
                <a:solidFill>
                  <a:srgbClr val="00B050"/>
                </a:solidFill>
              </a:rPr>
              <a:t>מעשה </a:t>
            </a:r>
            <a:r>
              <a:rPr lang="he-IL" sz="2000" dirty="0">
                <a:solidFill>
                  <a:srgbClr val="00B050"/>
                </a:solidFill>
              </a:rPr>
              <a:t>בחיל אחד בזמן מלחמת שלום הגליל, שהיה רגיל בכל יום להניח תפילין. אותו יום היה יום קשה והחיל לא הספיק להניח בבוקר שזה עיקר המצווה. אבל ידוע שלפי הדין מותר להניח תפילין מהזריחה ועד השקיעה. כשהגיע הזמן סמוך לשקיעה, שאל החיל את עצמו מה! היום לא אניח תפילין? והחליט לרוץ לאוהל להניח תפילין. לאחר שחלץ את התפילין שמע פיצוץ גדול. ניגש למקום וראה את הטנק שישב בו שניות קודם, מפורק חלקים </a:t>
            </a:r>
            <a:r>
              <a:rPr lang="he-IL" sz="2000" dirty="0" err="1">
                <a:solidFill>
                  <a:srgbClr val="00B050"/>
                </a:solidFill>
              </a:rPr>
              <a:t>חלקים</a:t>
            </a:r>
            <a:r>
              <a:rPr lang="he-IL" sz="2000" dirty="0">
                <a:solidFill>
                  <a:srgbClr val="00B050"/>
                </a:solidFill>
              </a:rPr>
              <a:t>. מיד הבין שזכות התפילין הצילה את חייו.</a:t>
            </a:r>
            <a:br>
              <a:rPr lang="he-IL" sz="2000" dirty="0">
                <a:solidFill>
                  <a:srgbClr val="00B050"/>
                </a:solidFill>
              </a:rPr>
            </a:br>
            <a:endParaRPr lang="he-IL" sz="2000" dirty="0">
              <a:solidFill>
                <a:srgbClr val="00B050"/>
              </a:solidFill>
            </a:endParaRPr>
          </a:p>
        </p:txBody>
      </p:sp>
    </p:spTree>
    <p:extLst>
      <p:ext uri="{BB962C8B-B14F-4D97-AF65-F5344CB8AC3E}">
        <p14:creationId xmlns:p14="http://schemas.microsoft.com/office/powerpoint/2010/main" val="20015331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par>
                          <p:cTn id="8" fill="hold">
                            <p:stCondLst>
                              <p:cond delay="2000"/>
                            </p:stCondLst>
                            <p:childTnLst>
                              <p:par>
                                <p:cTn id="9" presetID="2" presetClass="entr" presetSubtype="4"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3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3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5000"/>
                            </p:stCondLst>
                            <p:childTnLst>
                              <p:par>
                                <p:cTn id="14" presetID="2" presetClass="entr" presetSubtype="4" fill="hold"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additive="base">
                                        <p:cTn id="16"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7"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8" fill="hold">
                            <p:stCondLst>
                              <p:cond delay="7000"/>
                            </p:stCondLst>
                            <p:childTnLst>
                              <p:par>
                                <p:cTn id="19" presetID="22" presetClass="entr" presetSubtype="4" fill="hold"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wipe(down)">
                                      <p:cBhvr>
                                        <p:cTn id="21" dur="3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r>
              <a:rPr lang="he-IL" dirty="0" smtClean="0">
                <a:solidFill>
                  <a:srgbClr val="C00000"/>
                </a:solidFill>
              </a:rPr>
              <a:t>נספח</a:t>
            </a:r>
            <a:r>
              <a:rPr lang="he-IL" dirty="0"/>
              <a:t/>
            </a:r>
            <a:br>
              <a:rPr lang="he-IL" dirty="0"/>
            </a:br>
            <a:r>
              <a:rPr lang="he-IL" dirty="0" smtClean="0">
                <a:solidFill>
                  <a:srgbClr val="00B050"/>
                </a:solidFill>
              </a:rPr>
              <a:t>התפילין של רבנו תם</a:t>
            </a:r>
            <a:endParaRPr lang="he-IL" dirty="0">
              <a:solidFill>
                <a:srgbClr val="00B050"/>
              </a:solidFill>
            </a:endParaRPr>
          </a:p>
        </p:txBody>
      </p:sp>
      <p:sp>
        <p:nvSpPr>
          <p:cNvPr id="3" name="מציין מיקום תוכן 2"/>
          <p:cNvSpPr>
            <a:spLocks noGrp="1"/>
          </p:cNvSpPr>
          <p:nvPr>
            <p:ph idx="1"/>
          </p:nvPr>
        </p:nvSpPr>
        <p:spPr/>
        <p:txBody>
          <a:bodyPr>
            <a:normAutofit/>
          </a:bodyPr>
          <a:lstStyle/>
          <a:p>
            <a:pPr marL="0" indent="0">
              <a:buNone/>
            </a:pPr>
            <a:r>
              <a:rPr lang="he-IL" sz="2000" dirty="0" smtClean="0">
                <a:solidFill>
                  <a:srgbClr val="00B0F0"/>
                </a:solidFill>
              </a:rPr>
              <a:t>יש כאלה </a:t>
            </a:r>
            <a:r>
              <a:rPr lang="he-IL" sz="1800" dirty="0" smtClean="0">
                <a:solidFill>
                  <a:srgbClr val="00B0F0"/>
                </a:solidFill>
              </a:rPr>
              <a:t>המניחים </a:t>
            </a:r>
            <a:r>
              <a:rPr lang="he-IL" sz="1800" b="1" dirty="0" smtClean="0">
                <a:solidFill>
                  <a:srgbClr val="C00000"/>
                </a:solidFill>
              </a:rPr>
              <a:t>בנוסף</a:t>
            </a:r>
            <a:r>
              <a:rPr lang="he-IL" sz="1800" dirty="0" smtClean="0">
                <a:solidFill>
                  <a:srgbClr val="C00000"/>
                </a:solidFill>
              </a:rPr>
              <a:t> </a:t>
            </a:r>
            <a:r>
              <a:rPr lang="he-IL" sz="1800" dirty="0" smtClean="0">
                <a:solidFill>
                  <a:srgbClr val="00B0F0"/>
                </a:solidFill>
              </a:rPr>
              <a:t>תפילין של רבנים אחרים. </a:t>
            </a:r>
          </a:p>
          <a:p>
            <a:pPr marL="0" indent="0">
              <a:buNone/>
            </a:pPr>
            <a:r>
              <a:rPr lang="he-IL" sz="1800" dirty="0" smtClean="0">
                <a:solidFill>
                  <a:srgbClr val="7030A0"/>
                </a:solidFill>
              </a:rPr>
              <a:t>לרוב מניחים את התפילין של רבינו תם,</a:t>
            </a:r>
            <a:r>
              <a:rPr lang="he-IL" sz="1600" baseline="50000" dirty="0" smtClean="0">
                <a:solidFill>
                  <a:srgbClr val="7030A0"/>
                </a:solidFill>
              </a:rPr>
              <a:t>[2] </a:t>
            </a:r>
            <a:r>
              <a:rPr lang="he-IL" sz="1800" dirty="0" smtClean="0">
                <a:solidFill>
                  <a:srgbClr val="0070C0"/>
                </a:solidFill>
              </a:rPr>
              <a:t>ההבדלים:</a:t>
            </a:r>
          </a:p>
          <a:p>
            <a:pPr marL="0" indent="0">
              <a:buNone/>
            </a:pPr>
            <a:r>
              <a:rPr lang="he-IL" sz="1800" dirty="0">
                <a:solidFill>
                  <a:srgbClr val="00B050"/>
                </a:solidFill>
              </a:rPr>
              <a:t>בתפילין יש ארבע פרשיות מהתורה שהם שמע ישראל, והיה אם שמוע, וקדש, והיה כי יביאך שבפרת בא.</a:t>
            </a:r>
          </a:p>
          <a:p>
            <a:pPr marL="0" indent="0">
              <a:buNone/>
            </a:pPr>
            <a:r>
              <a:rPr lang="he-IL" sz="1800" dirty="0" smtClean="0">
                <a:solidFill>
                  <a:srgbClr val="FF0000"/>
                </a:solidFill>
              </a:rPr>
              <a:t>רש"י מסדר את הפרשיות </a:t>
            </a:r>
            <a:r>
              <a:rPr lang="he-IL" sz="1800" dirty="0">
                <a:solidFill>
                  <a:srgbClr val="FF0000"/>
                </a:solidFill>
              </a:rPr>
              <a:t>כך: </a:t>
            </a:r>
            <a:r>
              <a:rPr lang="he-IL" sz="1800" dirty="0" smtClean="0">
                <a:solidFill>
                  <a:srgbClr val="FF0000"/>
                </a:solidFill>
              </a:rPr>
              <a:t> </a:t>
            </a:r>
            <a:r>
              <a:rPr lang="he-IL" sz="1800" dirty="0" smtClean="0">
                <a:solidFill>
                  <a:schemeClr val="accent4"/>
                </a:solidFill>
              </a:rPr>
              <a:t>1.</a:t>
            </a:r>
            <a:r>
              <a:rPr lang="he-IL" sz="1800" dirty="0" smtClean="0">
                <a:solidFill>
                  <a:srgbClr val="7030A0"/>
                </a:solidFill>
              </a:rPr>
              <a:t>פרשת קדש 2. והיה כי </a:t>
            </a:r>
            <a:r>
              <a:rPr lang="he-IL" sz="1800" dirty="0">
                <a:solidFill>
                  <a:srgbClr val="7030A0"/>
                </a:solidFill>
              </a:rPr>
              <a:t>יביאך </a:t>
            </a:r>
            <a:r>
              <a:rPr lang="he-IL" sz="1800" dirty="0" smtClean="0">
                <a:solidFill>
                  <a:srgbClr val="7030A0"/>
                </a:solidFill>
              </a:rPr>
              <a:t>3. שמע 4. והיה </a:t>
            </a:r>
            <a:r>
              <a:rPr lang="he-IL" sz="1800" dirty="0">
                <a:solidFill>
                  <a:srgbClr val="7030A0"/>
                </a:solidFill>
              </a:rPr>
              <a:t>אם </a:t>
            </a:r>
            <a:r>
              <a:rPr lang="he-IL" sz="1800" dirty="0" smtClean="0">
                <a:solidFill>
                  <a:srgbClr val="7030A0"/>
                </a:solidFill>
              </a:rPr>
              <a:t>שמוע</a:t>
            </a:r>
          </a:p>
          <a:p>
            <a:pPr marL="0" indent="0">
              <a:buNone/>
            </a:pPr>
            <a:r>
              <a:rPr lang="he-IL" sz="1800" dirty="0" smtClean="0">
                <a:solidFill>
                  <a:srgbClr val="FF0000"/>
                </a:solidFill>
              </a:rPr>
              <a:t>רבינו תם  מסדר את הפרשיות </a:t>
            </a:r>
            <a:r>
              <a:rPr lang="he-IL" sz="1800" dirty="0">
                <a:solidFill>
                  <a:srgbClr val="FF0000"/>
                </a:solidFill>
              </a:rPr>
              <a:t>כך: </a:t>
            </a:r>
            <a:r>
              <a:rPr lang="he-IL" sz="1800" dirty="0" smtClean="0">
                <a:solidFill>
                  <a:srgbClr val="7030A0"/>
                </a:solidFill>
              </a:rPr>
              <a:t>1. </a:t>
            </a:r>
            <a:r>
              <a:rPr lang="he-IL" sz="1800" dirty="0">
                <a:solidFill>
                  <a:srgbClr val="7030A0"/>
                </a:solidFill>
              </a:rPr>
              <a:t>קדש </a:t>
            </a:r>
            <a:r>
              <a:rPr lang="he-IL" sz="1800" dirty="0" smtClean="0">
                <a:solidFill>
                  <a:srgbClr val="7030A0"/>
                </a:solidFill>
              </a:rPr>
              <a:t>2. והיה </a:t>
            </a:r>
            <a:r>
              <a:rPr lang="he-IL" sz="1800" dirty="0">
                <a:solidFill>
                  <a:srgbClr val="7030A0"/>
                </a:solidFill>
              </a:rPr>
              <a:t>כי יביאך </a:t>
            </a:r>
            <a:r>
              <a:rPr lang="he-IL" sz="1800" dirty="0" smtClean="0">
                <a:solidFill>
                  <a:srgbClr val="7030A0"/>
                </a:solidFill>
              </a:rPr>
              <a:t>3. והיה </a:t>
            </a:r>
            <a:r>
              <a:rPr lang="he-IL" sz="1800" dirty="0">
                <a:solidFill>
                  <a:srgbClr val="7030A0"/>
                </a:solidFill>
              </a:rPr>
              <a:t>אם שמוע </a:t>
            </a:r>
            <a:r>
              <a:rPr lang="he-IL" sz="1800" dirty="0" smtClean="0">
                <a:solidFill>
                  <a:srgbClr val="7030A0"/>
                </a:solidFill>
              </a:rPr>
              <a:t>4.שמע ישראל</a:t>
            </a:r>
          </a:p>
          <a:p>
            <a:pPr marL="0" indent="0">
              <a:buNone/>
            </a:pPr>
            <a:endParaRPr lang="he-IL" sz="1400" dirty="0" smtClean="0">
              <a:solidFill>
                <a:srgbClr val="7030A0"/>
              </a:solidFill>
            </a:endParaRPr>
          </a:p>
          <a:p>
            <a:pPr marL="0" indent="0">
              <a:buNone/>
            </a:pPr>
            <a:endParaRPr lang="he-IL" sz="1400" dirty="0" smtClean="0">
              <a:solidFill>
                <a:srgbClr val="7030A0"/>
              </a:solidFill>
            </a:endParaRPr>
          </a:p>
          <a:p>
            <a:pPr marL="0" indent="0">
              <a:buNone/>
            </a:pPr>
            <a:r>
              <a:rPr lang="he-IL" sz="1400" dirty="0" smtClean="0">
                <a:solidFill>
                  <a:srgbClr val="7030A0"/>
                </a:solidFill>
              </a:rPr>
              <a:t>[</a:t>
            </a:r>
            <a:r>
              <a:rPr lang="he-IL" sz="1200" dirty="0" smtClean="0">
                <a:solidFill>
                  <a:srgbClr val="7030A0"/>
                </a:solidFill>
              </a:rPr>
              <a:t>2</a:t>
            </a:r>
            <a:r>
              <a:rPr lang="he-IL" sz="1200" dirty="0" smtClean="0"/>
              <a:t>] רבינו תם נכדו של רש"י וחולק על רש"י בהרבה דברים</a:t>
            </a:r>
          </a:p>
          <a:p>
            <a:pPr marL="0" indent="0" algn="ctr">
              <a:buNone/>
            </a:pPr>
            <a:r>
              <a:rPr lang="he-IL" sz="8800" dirty="0" smtClean="0">
                <a:solidFill>
                  <a:srgbClr val="C00000"/>
                </a:solidFill>
              </a:rPr>
              <a:t>ה</a:t>
            </a:r>
            <a:r>
              <a:rPr lang="he-IL" sz="8800" dirty="0" smtClean="0">
                <a:solidFill>
                  <a:srgbClr val="00B050"/>
                </a:solidFill>
              </a:rPr>
              <a:t>ס</a:t>
            </a:r>
            <a:r>
              <a:rPr lang="he-IL" sz="8800" dirty="0" smtClean="0">
                <a:solidFill>
                  <a:srgbClr val="FFC000"/>
                </a:solidFill>
              </a:rPr>
              <a:t>ו</a:t>
            </a:r>
            <a:r>
              <a:rPr lang="he-IL" sz="8800" dirty="0" smtClean="0">
                <a:solidFill>
                  <a:srgbClr val="0070C0"/>
                </a:solidFill>
              </a:rPr>
              <a:t>ף</a:t>
            </a:r>
            <a:r>
              <a:rPr lang="he-IL" sz="8800" dirty="0" smtClean="0">
                <a:solidFill>
                  <a:srgbClr val="00B050"/>
                </a:solidFill>
              </a:rPr>
              <a:t>!</a:t>
            </a:r>
            <a:r>
              <a:rPr lang="he-IL" sz="8800" dirty="0" smtClean="0">
                <a:solidFill>
                  <a:srgbClr val="0070C0"/>
                </a:solidFill>
              </a:rPr>
              <a:t>!</a:t>
            </a:r>
            <a:r>
              <a:rPr lang="he-IL" sz="8800" dirty="0" smtClean="0">
                <a:solidFill>
                  <a:srgbClr val="FF0000"/>
                </a:solidFill>
              </a:rPr>
              <a:t>!</a:t>
            </a:r>
            <a:endParaRPr lang="he-IL" sz="8800" dirty="0">
              <a:solidFill>
                <a:srgbClr val="FF0000"/>
              </a:solidFill>
            </a:endParaRPr>
          </a:p>
        </p:txBody>
      </p:sp>
    </p:spTree>
    <p:extLst>
      <p:ext uri="{BB962C8B-B14F-4D97-AF65-F5344CB8AC3E}">
        <p14:creationId xmlns:p14="http://schemas.microsoft.com/office/powerpoint/2010/main" val="2527196377"/>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3000"/>
                                        <p:tgtEl>
                                          <p:spTgt spid="2"/>
                                        </p:tgtEl>
                                      </p:cBhvr>
                                    </p:animEffect>
                                  </p:childTnLst>
                                </p:cTn>
                              </p:par>
                            </p:childTnLst>
                          </p:cTn>
                        </p:par>
                        <p:par>
                          <p:cTn id="8" fill="hold">
                            <p:stCondLst>
                              <p:cond delay="3000"/>
                            </p:stCondLst>
                            <p:childTnLst>
                              <p:par>
                                <p:cTn id="9" presetID="53" presetClass="entr" presetSubtype="16"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p:cTn id="11"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2" dur="1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3" dur="1000"/>
                                        <p:tgtEl>
                                          <p:spTgt spid="3">
                                            <p:txEl>
                                              <p:pRg st="0" end="0"/>
                                            </p:txEl>
                                          </p:spTgt>
                                        </p:tgtEl>
                                      </p:cBhvr>
                                    </p:animEffect>
                                  </p:childTnLst>
                                </p:cTn>
                              </p:par>
                            </p:childTnLst>
                          </p:cTn>
                        </p:par>
                        <p:par>
                          <p:cTn id="14" fill="hold">
                            <p:stCondLst>
                              <p:cond delay="4000"/>
                            </p:stCondLst>
                            <p:childTnLst>
                              <p:par>
                                <p:cTn id="15" presetID="53" presetClass="entr" presetSubtype="16"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p:cTn id="1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8" dur="1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9" dur="1000"/>
                                        <p:tgtEl>
                                          <p:spTgt spid="3">
                                            <p:txEl>
                                              <p:pRg st="1" end="1"/>
                                            </p:txEl>
                                          </p:spTgt>
                                        </p:tgtEl>
                                      </p:cBhvr>
                                    </p:animEffect>
                                  </p:childTnLst>
                                </p:cTn>
                              </p:par>
                            </p:childTnLst>
                          </p:cTn>
                        </p:par>
                        <p:par>
                          <p:cTn id="20" fill="hold">
                            <p:stCondLst>
                              <p:cond delay="5000"/>
                            </p:stCondLst>
                            <p:childTnLst>
                              <p:par>
                                <p:cTn id="21" presetID="53" presetClass="entr" presetSubtype="16"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5" dur="1000"/>
                                        <p:tgtEl>
                                          <p:spTgt spid="3">
                                            <p:txEl>
                                              <p:pRg st="2" end="2"/>
                                            </p:txEl>
                                          </p:spTgt>
                                        </p:tgtEl>
                                      </p:cBhvr>
                                    </p:animEffect>
                                  </p:childTnLst>
                                </p:cTn>
                              </p:par>
                            </p:childTnLst>
                          </p:cTn>
                        </p:par>
                        <p:par>
                          <p:cTn id="26" fill="hold">
                            <p:stCondLst>
                              <p:cond delay="6000"/>
                            </p:stCondLst>
                            <p:childTnLst>
                              <p:par>
                                <p:cTn id="27" presetID="53" presetClass="entr" presetSubtype="16" fill="hold" grpId="0" nodeType="after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p:cTn id="29"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0" dur="10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1" dur="1000"/>
                                        <p:tgtEl>
                                          <p:spTgt spid="3">
                                            <p:txEl>
                                              <p:pRg st="3" end="3"/>
                                            </p:txEl>
                                          </p:spTgt>
                                        </p:tgtEl>
                                      </p:cBhvr>
                                    </p:animEffect>
                                  </p:childTnLst>
                                </p:cTn>
                              </p:par>
                            </p:childTnLst>
                          </p:cTn>
                        </p:par>
                        <p:par>
                          <p:cTn id="32" fill="hold">
                            <p:stCondLst>
                              <p:cond delay="7000"/>
                            </p:stCondLst>
                            <p:childTnLst>
                              <p:par>
                                <p:cTn id="33" presetID="53" presetClass="entr" presetSubtype="16" fill="hold" grpId="0" nodeType="after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10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1000"/>
                                        <p:tgtEl>
                                          <p:spTgt spid="3">
                                            <p:txEl>
                                              <p:pRg st="4" end="4"/>
                                            </p:txEl>
                                          </p:spTgt>
                                        </p:tgtEl>
                                      </p:cBhvr>
                                    </p:animEffect>
                                  </p:childTnLst>
                                </p:cTn>
                              </p:par>
                              <p:par>
                                <p:cTn id="38" presetID="53" presetClass="entr" presetSubtype="16" fill="hold" grpId="0" nodeType="with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 calcmode="lin" valueType="num">
                                      <p:cBhvr>
                                        <p:cTn id="40"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1" dur="10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42" dur="1000"/>
                                        <p:tgtEl>
                                          <p:spTgt spid="3">
                                            <p:txEl>
                                              <p:pRg st="7" end="7"/>
                                            </p:txEl>
                                          </p:spTgt>
                                        </p:tgtEl>
                                      </p:cBhvr>
                                    </p:animEffect>
                                  </p:childTnLst>
                                </p:cTn>
                              </p:par>
                            </p:childTnLst>
                          </p:cTn>
                        </p:par>
                        <p:par>
                          <p:cTn id="43" fill="hold">
                            <p:stCondLst>
                              <p:cond delay="8000"/>
                            </p:stCondLst>
                            <p:childTnLst>
                              <p:par>
                                <p:cTn id="44" presetID="53" presetClass="entr" presetSubtype="16" fill="hold" grpId="0" nodeType="afterEffect">
                                  <p:stCondLst>
                                    <p:cond delay="0"/>
                                  </p:stCondLst>
                                  <p:childTnLst>
                                    <p:set>
                                      <p:cBhvr>
                                        <p:cTn id="45" dur="1" fill="hold">
                                          <p:stCondLst>
                                            <p:cond delay="0"/>
                                          </p:stCondLst>
                                        </p:cTn>
                                        <p:tgtEl>
                                          <p:spTgt spid="3">
                                            <p:txEl>
                                              <p:pRg st="8" end="8"/>
                                            </p:txEl>
                                          </p:spTgt>
                                        </p:tgtEl>
                                        <p:attrNameLst>
                                          <p:attrName>style.visibility</p:attrName>
                                        </p:attrNameLst>
                                      </p:cBhvr>
                                      <p:to>
                                        <p:strVal val="visible"/>
                                      </p:to>
                                    </p:set>
                                    <p:anim calcmode="lin" valueType="num">
                                      <p:cBhvr>
                                        <p:cTn id="46"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47" dur="10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48"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184</TotalTime>
  <Words>532</Words>
  <Application>Microsoft Office PowerPoint</Application>
  <PresentationFormat>‫הצגה על המסך (4:3)</PresentationFormat>
  <Paragraphs>33</Paragraphs>
  <Slides>5</Slides>
  <Notes>2</Notes>
  <HiddenSlides>0</HiddenSlides>
  <MMClips>0</MMClips>
  <ScaleCrop>false</ScaleCrop>
  <HeadingPairs>
    <vt:vector size="4" baseType="variant">
      <vt:variant>
        <vt:lpstr>ערכת נושא</vt:lpstr>
      </vt:variant>
      <vt:variant>
        <vt:i4>1</vt:i4>
      </vt:variant>
      <vt:variant>
        <vt:lpstr>כותרות שקופיות</vt:lpstr>
      </vt:variant>
      <vt:variant>
        <vt:i4>5</vt:i4>
      </vt:variant>
    </vt:vector>
  </HeadingPairs>
  <TitlesOfParts>
    <vt:vector size="6" baseType="lpstr">
      <vt:lpstr>ערכת נושא Office</vt:lpstr>
      <vt:lpstr>מצוות תפילין</vt:lpstr>
      <vt:lpstr>מהי המצווה?</vt:lpstr>
      <vt:lpstr>שבח המצווה</vt:lpstr>
      <vt:lpstr>סיפורים</vt:lpstr>
      <vt:lpstr>נספח התפילין של רבנו תם</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תפילין</dc:title>
  <dc:creator>user2</dc:creator>
  <cp:lastModifiedBy>user</cp:lastModifiedBy>
  <cp:revision>27</cp:revision>
  <dcterms:created xsi:type="dcterms:W3CDTF">2014-02-11T09:27:54Z</dcterms:created>
  <dcterms:modified xsi:type="dcterms:W3CDTF">2014-02-24T12:37:35Z</dcterms:modified>
</cp:coreProperties>
</file>